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9" r:id="rId6"/>
    <p:sldId id="267" r:id="rId7"/>
    <p:sldId id="268" r:id="rId8"/>
    <p:sldId id="261" r:id="rId9"/>
    <p:sldId id="270" r:id="rId10"/>
    <p:sldId id="264" r:id="rId11"/>
    <p:sldId id="266" r:id="rId12"/>
    <p:sldId id="265" r:id="rId13"/>
    <p:sldId id="262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74"/>
  </p:normalViewPr>
  <p:slideViewPr>
    <p:cSldViewPr snapToGrid="0">
      <p:cViewPr varScale="1">
        <p:scale>
          <a:sx n="124" d="100"/>
          <a:sy n="124" d="100"/>
        </p:scale>
        <p:origin x="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Kitap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Kitap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497166115105184"/>
          <c:y val="1.9070358096530036E-4"/>
          <c:w val="0.38884894822929744"/>
          <c:h val="0.88914837912828681"/>
        </c:manualLayout>
      </c:layout>
      <c:pieChart>
        <c:varyColors val="1"/>
        <c:ser>
          <c:idx val="0"/>
          <c:order val="0"/>
          <c:tx>
            <c:strRef>
              <c:f>Sayfa2!$C$3</c:f>
              <c:strCache>
                <c:ptCount val="1"/>
                <c:pt idx="0">
                  <c:v>EVİN GEÇİM DURUMU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23-4570-925B-46233490D6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23-4570-925B-46233490D6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highlight>
                      <a:srgbClr val="FFFF00"/>
                    </a:highlight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Sayfa2!$B$4:$B$5</c:f>
              <c:strCache>
                <c:ptCount val="2"/>
                <c:pt idx="0">
                  <c:v>2 VEYA DAHA FAZLA KİŞİNİN MAAŞI/DESTEĞİ</c:v>
                </c:pt>
                <c:pt idx="1">
                  <c:v>TEK MAAŞ</c:v>
                </c:pt>
              </c:strCache>
            </c:strRef>
          </c:cat>
          <c:val>
            <c:numRef>
              <c:f>Sayfa2!$C$4:$C$5</c:f>
              <c:numCache>
                <c:formatCode>0%</c:formatCode>
                <c:ptCount val="2"/>
                <c:pt idx="0">
                  <c:v>0.56999999999999995</c:v>
                </c:pt>
                <c:pt idx="1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23-4570-925B-46233490D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sz="3200" dirty="0">
                <a:solidFill>
                  <a:srgbClr val="FF0000"/>
                </a:solidFill>
              </a:rPr>
              <a:t>BAZI</a:t>
            </a:r>
            <a:r>
              <a:rPr lang="tr-TR" sz="3200" baseline="0" dirty="0">
                <a:solidFill>
                  <a:srgbClr val="FF0000"/>
                </a:solidFill>
              </a:rPr>
              <a:t> İLLERDE </a:t>
            </a:r>
            <a:r>
              <a:rPr lang="en-US" sz="3200" dirty="0">
                <a:solidFill>
                  <a:srgbClr val="FF0000"/>
                </a:solidFill>
              </a:rPr>
              <a:t>BELİRTİLEN ORTALAMA KİRA</a:t>
            </a:r>
            <a:r>
              <a:rPr lang="en-US" dirty="0"/>
              <a:t>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Sayfa1!$C$2</c:f>
              <c:strCache>
                <c:ptCount val="1"/>
                <c:pt idx="0">
                  <c:v>BELİRTİLEN ORTALAMA KİRA*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&quot;₺&quot;#,##0" sourceLinked="0"/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Sayfa1!$B$3:$B$25</c:f>
              <c:strCache>
                <c:ptCount val="23"/>
                <c:pt idx="0">
                  <c:v>İSTANBUL</c:v>
                </c:pt>
                <c:pt idx="1">
                  <c:v>İZMİR</c:v>
                </c:pt>
                <c:pt idx="2">
                  <c:v>ANTALYA</c:v>
                </c:pt>
                <c:pt idx="3">
                  <c:v>ANKARA</c:v>
                </c:pt>
                <c:pt idx="4">
                  <c:v>MUĞLA</c:v>
                </c:pt>
                <c:pt idx="5">
                  <c:v>BURSA</c:v>
                </c:pt>
                <c:pt idx="6">
                  <c:v>KOCAELİ</c:v>
                </c:pt>
                <c:pt idx="7">
                  <c:v>ÇANAKKALE</c:v>
                </c:pt>
                <c:pt idx="8">
                  <c:v>AYDIN</c:v>
                </c:pt>
                <c:pt idx="9">
                  <c:v>MERSİN</c:v>
                </c:pt>
                <c:pt idx="10">
                  <c:v>ESKİŞEHİR</c:v>
                </c:pt>
                <c:pt idx="11">
                  <c:v>ADANA</c:v>
                </c:pt>
                <c:pt idx="12">
                  <c:v>GAZİANTEP</c:v>
                </c:pt>
                <c:pt idx="13">
                  <c:v>MALATYA</c:v>
                </c:pt>
                <c:pt idx="14">
                  <c:v>KIRŞEHİR</c:v>
                </c:pt>
                <c:pt idx="15">
                  <c:v>DİYARBAKIR</c:v>
                </c:pt>
                <c:pt idx="16">
                  <c:v>BALIKKESİR</c:v>
                </c:pt>
                <c:pt idx="17">
                  <c:v>KONYA</c:v>
                </c:pt>
                <c:pt idx="18">
                  <c:v>DENİZLİ</c:v>
                </c:pt>
                <c:pt idx="19">
                  <c:v>MANİSA </c:v>
                </c:pt>
                <c:pt idx="20">
                  <c:v>SAMSUN</c:v>
                </c:pt>
                <c:pt idx="21">
                  <c:v>DERSİM</c:v>
                </c:pt>
                <c:pt idx="22">
                  <c:v>VAN</c:v>
                </c:pt>
              </c:strCache>
            </c:strRef>
          </c:cat>
          <c:val>
            <c:numRef>
              <c:f>Sayfa1!$C$3:$C$25</c:f>
              <c:numCache>
                <c:formatCode>#,##0</c:formatCode>
                <c:ptCount val="23"/>
                <c:pt idx="0">
                  <c:v>24174</c:v>
                </c:pt>
                <c:pt idx="1">
                  <c:v>21470</c:v>
                </c:pt>
                <c:pt idx="2">
                  <c:v>20539</c:v>
                </c:pt>
                <c:pt idx="3">
                  <c:v>20147</c:v>
                </c:pt>
                <c:pt idx="4">
                  <c:v>19765</c:v>
                </c:pt>
                <c:pt idx="5">
                  <c:v>19586</c:v>
                </c:pt>
                <c:pt idx="6">
                  <c:v>19534</c:v>
                </c:pt>
                <c:pt idx="7">
                  <c:v>19000</c:v>
                </c:pt>
                <c:pt idx="8">
                  <c:v>18833</c:v>
                </c:pt>
                <c:pt idx="9">
                  <c:v>18358</c:v>
                </c:pt>
                <c:pt idx="10">
                  <c:v>18250</c:v>
                </c:pt>
                <c:pt idx="11">
                  <c:v>17778</c:v>
                </c:pt>
                <c:pt idx="12">
                  <c:v>17637</c:v>
                </c:pt>
                <c:pt idx="13">
                  <c:v>17611</c:v>
                </c:pt>
                <c:pt idx="14">
                  <c:v>17500</c:v>
                </c:pt>
                <c:pt idx="15">
                  <c:v>17383</c:v>
                </c:pt>
                <c:pt idx="16">
                  <c:v>17063</c:v>
                </c:pt>
                <c:pt idx="17">
                  <c:v>16714</c:v>
                </c:pt>
                <c:pt idx="18">
                  <c:v>16438</c:v>
                </c:pt>
                <c:pt idx="19">
                  <c:v>16426</c:v>
                </c:pt>
                <c:pt idx="20">
                  <c:v>16083</c:v>
                </c:pt>
                <c:pt idx="21">
                  <c:v>15885</c:v>
                </c:pt>
                <c:pt idx="22">
                  <c:v>15453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40-4B63-B3D2-75E3715170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2065256640"/>
        <c:axId val="2065259520"/>
      </c:barChart>
      <c:catAx>
        <c:axId val="206525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65259520"/>
        <c:crosses val="autoZero"/>
        <c:auto val="1"/>
        <c:lblAlgn val="ctr"/>
        <c:lblOffset val="100"/>
        <c:noMultiLvlLbl val="0"/>
      </c:catAx>
      <c:valAx>
        <c:axId val="206525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65256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F9C785-B89B-FE45-646D-0CCD9BFAD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14BDB81-8FCB-C548-484F-D9E952A5F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FB40C64-E9BD-208E-27BA-01E51FA7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0B349FD-14E3-4B59-504A-B379E973C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B3C623-93ED-CD06-96CC-9BD582EC7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382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5D60BE-03B8-CD21-412C-3C64C4DF1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3AE3C35-C90D-2E28-3A63-EC3FF39A3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3CBA9D-590F-4BE6-EB9D-EBC7E7C5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546877-F3DB-8114-4CDA-88528AD04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39AF12-FF62-4C49-502F-C48CF3AA9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18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76392BA-E3F2-962B-97CC-C1C527C0F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9BEAD33-39DF-0609-3A37-B8FC7A818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24906B-797E-543E-921F-2EAE53200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592892-8778-3D88-39F1-67F401FD3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0FC6E4C-E7CA-56F0-26AD-CF3A8B7B9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19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7DBCC8-5066-A01F-58A3-F0D463CB7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D74F5F-055A-E039-17E1-01B9F9060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D76FFE1-3D46-8BBB-FF7B-77426054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DA4B06B-7577-3909-6EE0-E66BFB5A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06AC6FE-F97F-B0EC-C071-6E5F0EEB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60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E95FAF-40E2-95DA-92D1-1392E90FD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D3C83FC-125F-6AFB-1357-A3C28A7C6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8A7070-EF70-CD8F-3BF6-41A1B044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DB7C865-0751-A921-DF19-29C18D8C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A0CAA2-166D-7E51-515E-4039CFDB3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6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51592B-E3A6-907E-7BAA-C49E32502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D77344-2284-7A08-DC71-2E0623FC6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65441D1-4753-C3A0-FB68-10242B65C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7FAC85C-59B3-D6A8-C92A-8F96AA859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5C59BCD-F1F7-63DF-83E9-F8C0C574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1093E13-0641-F26F-7B2C-CB5174898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24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163454-9EEB-9E9E-4D90-6A2DC1FA7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DF67179-7EAD-3861-B67B-64FD7C31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059E209-499D-36A8-6228-E457F3F3D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1A86287-ABDD-D069-822C-377D8DE45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E9F9343-6A9B-08AF-D3CB-EC337191CE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66655B6-7BE0-D724-3D8A-B273AD0DE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11CDCBC-10AE-EC71-3A08-4B5EDEE10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6B096BC-5AAE-8C17-CE89-428183E3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57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5E989C-EE1D-8052-242E-D27407FE3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7FD1823-99E0-E3C7-9FCD-8EA13F21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07CFACD-1502-9F9C-A2AE-711C2C0E9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3D04DB0-8189-D9DE-3C3D-F09D6A42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86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70CA684-509D-5A52-6D1C-85D05659D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91E23E0-E9C2-E90B-507D-A1B3820CF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C89672C-A08F-BB6A-624E-103F2F8B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76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671BE1-E782-B56E-4DF9-80CBBA4DC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2E303A-EB97-7764-F7A5-CF93139E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56A63BA-6A34-C9AA-D422-1933FE5EB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141B95F-CC47-E6AE-4C63-0836B8F25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2A7F907-F5E8-1390-11F5-9FFEA2D2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672FF56-19C2-F11B-2F25-E09B066E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06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ED024D-5F18-7163-1564-BE6BA115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D4E34CE-2A6D-EE63-798A-92A1B5C3C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10B60EE-9C8F-D2B0-0878-4DFF88AC0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DC902C2-B453-4DC3-F906-8F524537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6790B9-1844-5710-CA16-50897247E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562D51B-A6B4-0C74-9857-EAA878D56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062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3BFFA19-2EC7-95DF-B856-FB72A0C0D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F5A1B82-B264-C6F1-C051-9F37DBCEC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AA95E9-C677-B539-A0D3-4A0A5BB77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FAA73-8C1F-46D0-A1BF-6C2C7D045C4D}" type="datetimeFigureOut">
              <a:rPr lang="tr-TR" smtClean="0"/>
              <a:t>11.08.2025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82C8C3-F19B-7CE1-4BD2-B30CBC78C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BF807-5178-E88C-F95C-6DA1083D5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7F91E-33F0-4EE3-8C93-1A44C68A4A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513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5EE906-E3BB-D226-76CA-67AB08A65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38478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</a:rPr>
              <a:t>KESK “2026-27 TİS Sürecinde Taleplerimiz Araştırması”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1303A11-D543-2237-2477-6101D16B2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302822"/>
            <a:ext cx="9144000" cy="1655762"/>
          </a:xfrm>
        </p:spPr>
        <p:txBody>
          <a:bodyPr/>
          <a:lstStyle/>
          <a:p>
            <a:r>
              <a:rPr lang="tr-TR" sz="4800" b="1" dirty="0">
                <a:solidFill>
                  <a:srgbClr val="7030A0"/>
                </a:solidFill>
              </a:rPr>
              <a:t>(2025)</a:t>
            </a:r>
            <a:br>
              <a:rPr lang="tr-TR" b="1" dirty="0">
                <a:solidFill>
                  <a:srgbClr val="7030A0"/>
                </a:solidFill>
              </a:rPr>
            </a:br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ED843CEA-6876-CE85-0158-C10B05967B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283" y="493159"/>
            <a:ext cx="2664531" cy="223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47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8910A5-40E8-960C-EF8B-C9C6E9654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B24D1E-0F2A-6515-9417-90022A94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5400" b="1" dirty="0">
                <a:solidFill>
                  <a:srgbClr val="002060"/>
                </a:solidFill>
              </a:rPr>
              <a:t>Katılımcıların 8.TİS Sürecine Dair Beklentileri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F73C4BF-84AA-96B1-0BE0-F2B0757F95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70346"/>
            <a:ext cx="10829544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Kamu emekçilerinin;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%49’u “Tüm sendikalar masada olmalı.”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%24’ü “İktidar değişmeli.”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%18’i “Grev hakkı uygulanmalı.”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%9’u “4688 sayılı yasa değişmeli.”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tr-TR" altLang="tr-T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tr-TR" altLang="tr-TR" sz="2800" dirty="0">
              <a:latin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altLang="tr-T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Not: Bu veride </a:t>
            </a:r>
            <a:r>
              <a:rPr kumimoji="0" lang="tr-TR" altLang="tr-TR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öncelik</a:t>
            </a:r>
            <a:r>
              <a:rPr lang="tr-TR" altLang="tr-TR" sz="2800" dirty="0">
                <a:latin typeface="Arial" panose="020B0604020202020204" pitchFamily="34" charset="0"/>
              </a:rPr>
              <a:t> sorulmuş ve tek seçenek işaretlenmiştir.</a:t>
            </a:r>
            <a:endParaRPr kumimoji="0" lang="tr-TR" altLang="tr-T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69AE9992-DCEC-E8BF-C4DE-A7968E4C2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8423" y="5626680"/>
            <a:ext cx="115075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9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DAF85-FF0E-3EC2-E903-770F8ADDE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30E300-58E1-494D-FDED-DA6DCF90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36417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sz="5400" b="1" dirty="0">
                <a:solidFill>
                  <a:srgbClr val="002060"/>
                </a:solidFill>
              </a:rPr>
              <a:t>Kamu Emekçilerinin En Temel Sorunları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39CEA95-6E76-CD21-5038-AD32EE2486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754903"/>
            <a:ext cx="10829544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Kamu Emekçilerinin </a:t>
            </a: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% 75’i Geçim Sorununu</a:t>
            </a: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tr-TR" altLang="tr-T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% 57’si Anti-demokratik politikaların </a:t>
            </a: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yürürlükte olmasını,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tr-TR" altLang="tr-T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3200" b="1" dirty="0">
                <a:solidFill>
                  <a:srgbClr val="FF0000"/>
                </a:solidFill>
                <a:latin typeface="Arial" panose="020B0604020202020204" pitchFamily="34" charset="0"/>
              </a:rPr>
              <a:t>% 49’u </a:t>
            </a: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Liyakatsiz idarecileri,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tr-TR" sz="3200" b="1" dirty="0">
                <a:solidFill>
                  <a:srgbClr val="FF0000"/>
                </a:solidFill>
                <a:latin typeface="Arial" panose="020B0604020202020204" pitchFamily="34" charset="0"/>
              </a:rPr>
              <a:t>EN TEMEL SORUN </a:t>
            </a:r>
            <a:r>
              <a:rPr lang="tr-TR" altLang="tr-TR" sz="3200" dirty="0">
                <a:latin typeface="Arial" panose="020B0604020202020204" pitchFamily="34" charset="0"/>
              </a:rPr>
              <a:t>OLARAK İFADE ETMİŞTİR.</a:t>
            </a:r>
            <a:endParaRPr kumimoji="0" lang="tr-TR" altLang="tr-T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DFBB383-E7C9-13CD-A9AF-B39B15BDFE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8423" y="5626680"/>
            <a:ext cx="115075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697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2AB97-7C9A-0538-902A-BE96A61AE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D2A22A-4B93-AF71-6C19-F64CFB30D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05" y="300720"/>
            <a:ext cx="10299192" cy="1325563"/>
          </a:xfrm>
        </p:spPr>
        <p:txBody>
          <a:bodyPr>
            <a:normAutofit fontScale="90000"/>
          </a:bodyPr>
          <a:lstStyle/>
          <a:p>
            <a:r>
              <a:rPr lang="tr-TR" sz="5400" b="1" dirty="0">
                <a:solidFill>
                  <a:srgbClr val="002060"/>
                </a:solidFill>
              </a:rPr>
              <a:t>Kamu Emekçilerinin En Temel Sorunları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9379E34-F677-539B-CCF1-C8CA5292A7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47181"/>
            <a:ext cx="1082954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Kamu emekçilerinin </a:t>
            </a:r>
            <a:r>
              <a:rPr kumimoji="0" lang="tr-TR" altLang="tr-TR" sz="5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%99’u</a:t>
            </a:r>
            <a:r>
              <a:rPr kumimoji="0" lang="tr-TR" altLang="tr-TR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altLang="tr-TR" sz="54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8. Dönem TİS’te de</a:t>
            </a:r>
            <a:r>
              <a:rPr kumimoji="0" lang="tr-TR" altLang="tr-TR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hakların alınamayacağına, geçim sorununun çözülmeyeceğini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altLang="tr-TR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Düşünüyor!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A40A26A0-4AB5-40B2-0EF3-98BEE45B26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8423" y="5626680"/>
            <a:ext cx="115075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449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34B29E-DA6E-7B4E-32E7-8B3D972B9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800" dirty="0">
                <a:solidFill>
                  <a:srgbClr val="FF0000"/>
                </a:solidFill>
              </a:rPr>
              <a:t>KAMUOYUNA SAYGIYLA DUYURULUR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C2F883EB-924C-226D-ED60-FB83DE2AA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65" y="2846913"/>
            <a:ext cx="3740674" cy="313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5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D3BD16-B217-ED65-87A4-C849B56F8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7030A0"/>
                </a:solidFill>
              </a:rPr>
              <a:t>KESK TİS ARAŞTIRMASININ KAPSAMI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FFF0E97-95C2-881B-81F7-7FB0C474B2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93027"/>
            <a:ext cx="10363200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76 ilden </a:t>
            </a:r>
            <a:r>
              <a:rPr kumimoji="0" lang="tr-TR" altLang="tr-TR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4.778 kişi katıl</a:t>
            </a:r>
            <a:r>
              <a:rPr lang="tr-TR" altLang="tr-TR" sz="3600" b="1" dirty="0">
                <a:solidFill>
                  <a:srgbClr val="FF0000"/>
                </a:solidFill>
                <a:latin typeface="Arial" panose="020B0604020202020204" pitchFamily="34" charset="0"/>
              </a:rPr>
              <a:t>ımıyla gerçekleştirildi</a:t>
            </a:r>
            <a:r>
              <a:rPr kumimoji="0" lang="tr-TR" altLang="tr-T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 yüksek katılım: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İstanbul (538),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İzmir (435),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Ankara (398),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Diyarbakır (374),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Van (209).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Katılımcıların </a:t>
            </a:r>
            <a:r>
              <a:rPr kumimoji="0" lang="tr-TR" altLang="tr-TR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%30’u kadın </a:t>
            </a:r>
            <a:r>
              <a:rPr kumimoji="0" lang="tr-TR" altLang="tr-T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olmuştur.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6E881F3F-32E5-D2A3-59A6-69DA3CEE4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8423" y="5626680"/>
            <a:ext cx="115075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681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92226-3190-F308-64DB-0559914443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B1A18D-BCF0-FB45-B59A-19ABCF5C2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60001" cy="1325563"/>
          </a:xfrm>
        </p:spPr>
        <p:txBody>
          <a:bodyPr/>
          <a:lstStyle/>
          <a:p>
            <a:r>
              <a:rPr lang="tr-TR" b="1" dirty="0">
                <a:solidFill>
                  <a:srgbClr val="7030A0"/>
                </a:solidFill>
              </a:rPr>
              <a:t>KESK TİS ARAŞTIRMASININ KATILIMCI PROFİLİ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E67C44B-A577-5D95-0150-379F2A0FF6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739140"/>
            <a:ext cx="103632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%95’i kadrolu kamu çalışanı,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tr-TR" altLang="tr-T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%86’sı lisans ve lisans üstü eğitimli, (Yüzde 70 Lisans)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tr-TR" altLang="tr-T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%63’ü 16 yıl ve üzeri deneyime sahip,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tr-TR" altLang="tr-T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%75 evli;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37B2496-B024-F753-F9BD-4C30D2996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8423" y="5626680"/>
            <a:ext cx="115075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3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71896-5977-E5EF-775F-CE337A3EA3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ED48A9-B2BF-43CB-7952-E0D39817A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7030A0"/>
                </a:solidFill>
              </a:rPr>
              <a:t>Kamu Emekçilerinin </a:t>
            </a:r>
            <a:r>
              <a:rPr lang="tr-TR" b="1" dirty="0">
                <a:solidFill>
                  <a:srgbClr val="FF0000"/>
                </a:solidFill>
              </a:rPr>
              <a:t>Kira Sorunu </a:t>
            </a:r>
            <a:r>
              <a:rPr lang="tr-TR" b="1" dirty="0">
                <a:solidFill>
                  <a:srgbClr val="7030A0"/>
                </a:solidFill>
              </a:rPr>
              <a:t>Var!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394968-2FF5-0520-0FC0-CC8A5F2F57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46698"/>
            <a:ext cx="1118616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tr-TR" altLang="tr-T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Kamu emekçilerinin;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%43’ü, evin geçimini </a:t>
            </a: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tek başına </a:t>
            </a: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sağlıyor.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%65’i, </a:t>
            </a: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15.000–30.000 TL </a:t>
            </a: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arası kira ödüyor.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Bekar ve yalnız yaşayan emekçileri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tr-TR" altLang="tr-TR" sz="3200" dirty="0">
                <a:latin typeface="Arial" panose="020B0604020202020204" pitchFamily="34" charset="0"/>
              </a:rPr>
              <a:t> </a:t>
            </a: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daha yüksek</a:t>
            </a: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kira yükü altında.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tr-TR" altLang="tr-T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Bazı illerde «</a:t>
            </a: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Ortalama»</a:t>
            </a: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kira: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İstanbul: 24.174 TL, Ankara: 20.147 TL, Van: 15.453 TL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BE33C96E-31CA-FAF2-7C62-D9B3720BA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5559" y="5790127"/>
            <a:ext cx="115075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33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2947F3-29DD-8048-DA6C-6179C9B1F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TEK MAAŞLA GEÇİNENLERİN ORANI</a:t>
            </a:r>
          </a:p>
        </p:txBody>
      </p:sp>
      <p:graphicFrame>
        <p:nvGraphicFramePr>
          <p:cNvPr id="4" name="Grafik 3">
            <a:extLst>
              <a:ext uri="{FF2B5EF4-FFF2-40B4-BE49-F238E27FC236}">
                <a16:creationId xmlns:a16="http://schemas.microsoft.com/office/drawing/2014/main" id="{ECF05B8A-599D-FC59-B241-8664BF78F4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089977"/>
              </p:ext>
            </p:extLst>
          </p:nvPr>
        </p:nvGraphicFramePr>
        <p:xfrm>
          <a:off x="664029" y="1404257"/>
          <a:ext cx="10515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E6DE595A-1E2B-BD4B-A134-A786485CC3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8423" y="5626680"/>
            <a:ext cx="115075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14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5F6788-0992-3680-FB69-F7D8B273B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6C019D-0172-66A2-A9DD-EBB9A12E9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7030A0"/>
                </a:solidFill>
              </a:rPr>
              <a:t>Kamu Emekçilerinin </a:t>
            </a:r>
            <a:r>
              <a:rPr lang="tr-TR" b="1" dirty="0">
                <a:solidFill>
                  <a:srgbClr val="FF0000"/>
                </a:solidFill>
              </a:rPr>
              <a:t>Kira Sorunu </a:t>
            </a:r>
            <a:r>
              <a:rPr lang="tr-TR" b="1" dirty="0">
                <a:solidFill>
                  <a:srgbClr val="7030A0"/>
                </a:solidFill>
              </a:rPr>
              <a:t>Var!</a:t>
            </a:r>
          </a:p>
        </p:txBody>
      </p:sp>
      <p:graphicFrame>
        <p:nvGraphicFramePr>
          <p:cNvPr id="4" name="Grafik 3">
            <a:extLst>
              <a:ext uri="{FF2B5EF4-FFF2-40B4-BE49-F238E27FC236}">
                <a16:creationId xmlns:a16="http://schemas.microsoft.com/office/drawing/2014/main" id="{EE4D6105-1A24-731D-C3C2-4EC10CBA57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313538"/>
              </p:ext>
            </p:extLst>
          </p:nvPr>
        </p:nvGraphicFramePr>
        <p:xfrm>
          <a:off x="446314" y="1690687"/>
          <a:ext cx="10907486" cy="4906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C4CFE072-6FEA-72A8-CCDA-170C9196B2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090" y="5869988"/>
            <a:ext cx="1007748" cy="84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59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565AD4-2871-6FE3-3AAB-6874C5883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92666"/>
            <a:ext cx="10515600" cy="1325563"/>
          </a:xfrm>
        </p:spPr>
        <p:txBody>
          <a:bodyPr/>
          <a:lstStyle/>
          <a:p>
            <a:r>
              <a:rPr lang="tr-TR" b="1" dirty="0"/>
              <a:t>METROPOLLERDE KİRA SORUNU BOYUTLARI!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83CE81A2-54D3-2469-A54B-CC35F47F3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94469"/>
              </p:ext>
            </p:extLst>
          </p:nvPr>
        </p:nvGraphicFramePr>
        <p:xfrm>
          <a:off x="598714" y="1763259"/>
          <a:ext cx="10994571" cy="4506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0116">
                  <a:extLst>
                    <a:ext uri="{9D8B030D-6E8A-4147-A177-3AD203B41FA5}">
                      <a16:colId xmlns:a16="http://schemas.microsoft.com/office/drawing/2014/main" val="1644041434"/>
                    </a:ext>
                  </a:extLst>
                </a:gridCol>
                <a:gridCol w="2690692">
                  <a:extLst>
                    <a:ext uri="{9D8B030D-6E8A-4147-A177-3AD203B41FA5}">
                      <a16:colId xmlns:a16="http://schemas.microsoft.com/office/drawing/2014/main" val="2125400340"/>
                    </a:ext>
                  </a:extLst>
                </a:gridCol>
                <a:gridCol w="1792132">
                  <a:extLst>
                    <a:ext uri="{9D8B030D-6E8A-4147-A177-3AD203B41FA5}">
                      <a16:colId xmlns:a16="http://schemas.microsoft.com/office/drawing/2014/main" val="1364237720"/>
                    </a:ext>
                  </a:extLst>
                </a:gridCol>
                <a:gridCol w="1096716">
                  <a:extLst>
                    <a:ext uri="{9D8B030D-6E8A-4147-A177-3AD203B41FA5}">
                      <a16:colId xmlns:a16="http://schemas.microsoft.com/office/drawing/2014/main" val="3750866516"/>
                    </a:ext>
                  </a:extLst>
                </a:gridCol>
                <a:gridCol w="2114915">
                  <a:extLst>
                    <a:ext uri="{9D8B030D-6E8A-4147-A177-3AD203B41FA5}">
                      <a16:colId xmlns:a16="http://schemas.microsoft.com/office/drawing/2014/main" val="3144215565"/>
                    </a:ext>
                  </a:extLst>
                </a:gridCol>
              </a:tblGrid>
              <a:tr h="4506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 dirty="0">
                          <a:effectLst/>
                        </a:rPr>
                        <a:t>Ortalama Kira</a:t>
                      </a:r>
                      <a:endParaRPr lang="tr-TR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ANKARA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İSTANBUL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İZMİR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 dirty="0">
                          <a:effectLst/>
                        </a:rPr>
                        <a:t>Genel Toplam</a:t>
                      </a:r>
                      <a:endParaRPr lang="tr-TR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80515211"/>
                  </a:ext>
                </a:extLst>
              </a:tr>
              <a:tr h="450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10 BİN TL ALTINDA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5%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0%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5%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 dirty="0">
                          <a:effectLst/>
                        </a:rPr>
                        <a:t>3%</a:t>
                      </a:r>
                      <a:endParaRPr lang="tr-TR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2097288"/>
                  </a:ext>
                </a:extLst>
              </a:tr>
              <a:tr h="450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10.001-15.000 ARASI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11%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7%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9%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9%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1576084"/>
                  </a:ext>
                </a:extLst>
              </a:tr>
              <a:tr h="450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effectLst/>
                        </a:rPr>
                        <a:t>15.001-20.000 ARASI</a:t>
                      </a:r>
                      <a:endParaRPr lang="tr-TR" sz="3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30%</a:t>
                      </a:r>
                      <a:endParaRPr lang="tr-TR" sz="3200" b="1" kern="100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>
                          <a:solidFill>
                            <a:srgbClr val="FF0000"/>
                          </a:solidFill>
                          <a:effectLst/>
                        </a:rPr>
                        <a:t>17%</a:t>
                      </a:r>
                      <a:endParaRPr lang="tr-TR" sz="3200" b="1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27%</a:t>
                      </a:r>
                      <a:endParaRPr lang="tr-TR" sz="3200" b="1" kern="100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solidFill>
                            <a:srgbClr val="FF0000"/>
                          </a:solidFill>
                          <a:effectLst/>
                        </a:rPr>
                        <a:t>23%</a:t>
                      </a:r>
                      <a:endParaRPr lang="tr-TR" sz="32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68731282"/>
                  </a:ext>
                </a:extLst>
              </a:tr>
              <a:tr h="450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effectLst/>
                        </a:rPr>
                        <a:t>20.001-25.000 ARASI</a:t>
                      </a:r>
                      <a:endParaRPr lang="tr-TR" sz="3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solidFill>
                            <a:srgbClr val="FF0000"/>
                          </a:solidFill>
                          <a:effectLst/>
                        </a:rPr>
                        <a:t>29%</a:t>
                      </a:r>
                      <a:endParaRPr lang="tr-TR" sz="32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33%</a:t>
                      </a:r>
                      <a:endParaRPr lang="tr-TR" sz="3200" b="1" kern="100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>
                          <a:solidFill>
                            <a:srgbClr val="FF0000"/>
                          </a:solidFill>
                          <a:effectLst/>
                        </a:rPr>
                        <a:t>26%</a:t>
                      </a:r>
                      <a:endParaRPr lang="tr-TR" sz="3200" b="1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30%</a:t>
                      </a:r>
                      <a:endParaRPr lang="tr-TR" sz="3200" b="1" kern="100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63691543"/>
                  </a:ext>
                </a:extLst>
              </a:tr>
              <a:tr h="450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>
                          <a:effectLst/>
                        </a:rPr>
                        <a:t>25.001-30.000 ARASI</a:t>
                      </a:r>
                      <a:endParaRPr lang="tr-TR" sz="32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solidFill>
                            <a:srgbClr val="FF0000"/>
                          </a:solidFill>
                          <a:effectLst/>
                        </a:rPr>
                        <a:t>12%</a:t>
                      </a:r>
                      <a:endParaRPr lang="tr-TR" sz="32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tr-TR" sz="32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solidFill>
                            <a:srgbClr val="FF0000"/>
                          </a:solidFill>
                          <a:effectLst/>
                        </a:rPr>
                        <a:t>15%</a:t>
                      </a:r>
                      <a:endParaRPr lang="tr-TR" sz="32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b="1" kern="0" dirty="0">
                          <a:solidFill>
                            <a:srgbClr val="FF0000"/>
                          </a:solidFill>
                          <a:effectLst/>
                        </a:rPr>
                        <a:t>16%</a:t>
                      </a:r>
                      <a:endParaRPr lang="tr-TR" sz="32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67592118"/>
                  </a:ext>
                </a:extLst>
              </a:tr>
              <a:tr h="450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30.001-35.000 ARASI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7%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12%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8%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9%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55094627"/>
                  </a:ext>
                </a:extLst>
              </a:tr>
              <a:tr h="450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35.001-40.000 ARASI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4%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7%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6%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6%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32213919"/>
                  </a:ext>
                </a:extLst>
              </a:tr>
              <a:tr h="450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40.000 VE ÜZERİ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1%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7%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4%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4%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49229568"/>
                  </a:ext>
                </a:extLst>
              </a:tr>
              <a:tr h="450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Genel Toplam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100%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100%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>
                          <a:effectLst/>
                        </a:rPr>
                        <a:t>100%</a:t>
                      </a:r>
                      <a:endParaRPr lang="tr-TR" sz="3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2400" kern="0" dirty="0">
                          <a:effectLst/>
                        </a:rPr>
                        <a:t>100%</a:t>
                      </a:r>
                      <a:endParaRPr lang="tr-TR" sz="3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6966770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66000AA9-DBFF-4E4C-FF66-A3213A4A4F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430" y="192088"/>
            <a:ext cx="115075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711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0D0DBD-AA1C-3AAC-F4F6-4300CC9CC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Sendika ve TİS Değerlendirmeleri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E6EAC-2A77-6303-0BBE-9FB6C8CCD9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001123"/>
            <a:ext cx="10829544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Katılımcıların %69’u </a:t>
            </a: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“yetkili sendikaların görevini yapmamasını en büyük sorun</a:t>
            </a: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” olarak ifade ediyor.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tr-TR" altLang="tr-T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Katılımcıların %98’i  </a:t>
            </a: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önceki </a:t>
            </a:r>
            <a:r>
              <a:rPr kumimoji="0" lang="tr-TR" altLang="tr-TR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7 TİS sürecinin </a:t>
            </a:r>
            <a:r>
              <a:rPr kumimoji="0" lang="tr-TR" altLang="tr-T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kamu emekçileri lehine sonuçlanmadığını düşünüyor.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tr-TR" altLang="tr-T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tr-TR" altLang="tr-T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A188CFDD-C5CF-0F8A-23CA-A082E74213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8423" y="5626680"/>
            <a:ext cx="1150754" cy="9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3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F9D2E0-A5FD-303F-327E-ACC8A3B3A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>
                <a:solidFill>
                  <a:srgbClr val="FF0000"/>
                </a:solidFill>
              </a:rPr>
              <a:t>Geride Bıraktığımız 7 Toplu Sözleşme Sürecinde Kamu Emekçilerinin </a:t>
            </a:r>
            <a:br>
              <a:rPr lang="tr-TR" sz="2800" b="1" dirty="0">
                <a:solidFill>
                  <a:srgbClr val="FF0000"/>
                </a:solidFill>
              </a:rPr>
            </a:br>
            <a:r>
              <a:rPr lang="tr-TR" sz="2800" b="1" dirty="0">
                <a:solidFill>
                  <a:srgbClr val="FF0000"/>
                </a:solidFill>
              </a:rPr>
              <a:t>ve Emeklilerinin Kazançlı </a:t>
            </a:r>
            <a:r>
              <a:rPr lang="tr-TR" sz="2800" b="1" u="sng" dirty="0">
                <a:solidFill>
                  <a:srgbClr val="FF0000"/>
                </a:solidFill>
              </a:rPr>
              <a:t>ÇIKMAMASININ</a:t>
            </a:r>
            <a:r>
              <a:rPr lang="tr-TR" sz="2800" b="1" dirty="0">
                <a:solidFill>
                  <a:srgbClr val="FF0000"/>
                </a:solidFill>
              </a:rPr>
              <a:t> Temel Nedeni Sizce Nedir?</a:t>
            </a:r>
            <a:br>
              <a:rPr lang="tr-TR" sz="2800" b="1" dirty="0">
                <a:solidFill>
                  <a:srgbClr val="FF0000"/>
                </a:solidFill>
              </a:rPr>
            </a:br>
            <a:endParaRPr lang="tr-TR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B1E64899-953D-E046-B9E1-5B635726A0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333230"/>
              </p:ext>
            </p:extLst>
          </p:nvPr>
        </p:nvGraphicFramePr>
        <p:xfrm>
          <a:off x="838200" y="1931665"/>
          <a:ext cx="10515599" cy="4218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3971">
                  <a:extLst>
                    <a:ext uri="{9D8B030D-6E8A-4147-A177-3AD203B41FA5}">
                      <a16:colId xmlns:a16="http://schemas.microsoft.com/office/drawing/2014/main" val="3976777296"/>
                    </a:ext>
                  </a:extLst>
                </a:gridCol>
                <a:gridCol w="1937658">
                  <a:extLst>
                    <a:ext uri="{9D8B030D-6E8A-4147-A177-3AD203B41FA5}">
                      <a16:colId xmlns:a16="http://schemas.microsoft.com/office/drawing/2014/main" val="1390904000"/>
                    </a:ext>
                  </a:extLst>
                </a:gridCol>
                <a:gridCol w="2383970">
                  <a:extLst>
                    <a:ext uri="{9D8B030D-6E8A-4147-A177-3AD203B41FA5}">
                      <a16:colId xmlns:a16="http://schemas.microsoft.com/office/drawing/2014/main" val="1956849999"/>
                    </a:ext>
                  </a:extLst>
                </a:gridCol>
              </a:tblGrid>
              <a:tr h="3462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kern="0">
                          <a:effectLst/>
                        </a:rPr>
                        <a:t>BELİRTİLEN NEDEN</a:t>
                      </a:r>
                      <a:endParaRPr lang="tr-TR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kern="0" dirty="0">
                          <a:effectLst/>
                        </a:rPr>
                        <a:t>SAYI</a:t>
                      </a:r>
                      <a:endParaRPr lang="tr-TR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kern="0" dirty="0">
                          <a:effectLst/>
                        </a:rPr>
                        <a:t>ORAN</a:t>
                      </a:r>
                      <a:endParaRPr lang="tr-TR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extLst>
                  <a:ext uri="{0D108BD9-81ED-4DB2-BD59-A6C34878D82A}">
                    <a16:rowId xmlns:a16="http://schemas.microsoft.com/office/drawing/2014/main" val="2588319175"/>
                  </a:ext>
                </a:extLst>
              </a:tr>
              <a:tr h="708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kern="0" dirty="0">
                          <a:effectLst/>
                        </a:rPr>
                        <a:t>Yetkili sendika ve konfederasyonların görev  ve sorumluklarını yerine getirmemesi</a:t>
                      </a:r>
                      <a:endParaRPr lang="tr-TR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3.228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69%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extLst>
                  <a:ext uri="{0D108BD9-81ED-4DB2-BD59-A6C34878D82A}">
                    <a16:rowId xmlns:a16="http://schemas.microsoft.com/office/drawing/2014/main" val="397542997"/>
                  </a:ext>
                </a:extLst>
              </a:tr>
              <a:tr h="346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kern="0">
                          <a:effectLst/>
                        </a:rPr>
                        <a:t>İktidarın emek karşıtı politikaları</a:t>
                      </a:r>
                      <a:endParaRPr lang="tr-TR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>
                          <a:effectLst/>
                        </a:rPr>
                        <a:t>2.361</a:t>
                      </a:r>
                      <a:endParaRPr lang="tr-TR" sz="20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51%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extLst>
                  <a:ext uri="{0D108BD9-81ED-4DB2-BD59-A6C34878D82A}">
                    <a16:rowId xmlns:a16="http://schemas.microsoft.com/office/drawing/2014/main" val="1065175124"/>
                  </a:ext>
                </a:extLst>
              </a:tr>
              <a:tr h="708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kern="0" dirty="0">
                          <a:effectLst/>
                        </a:rPr>
                        <a:t>Tüm sendikalar ve konfederasyonların gerekli sendikal mücadeleyi yürütememeleri</a:t>
                      </a:r>
                      <a:endParaRPr lang="tr-TR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2.047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44%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extLst>
                  <a:ext uri="{0D108BD9-81ED-4DB2-BD59-A6C34878D82A}">
                    <a16:rowId xmlns:a16="http://schemas.microsoft.com/office/drawing/2014/main" val="4130170197"/>
                  </a:ext>
                </a:extLst>
              </a:tr>
              <a:tr h="708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kern="0" dirty="0">
                          <a:effectLst/>
                        </a:rPr>
                        <a:t>Kamu emekçileri ve emeklilerin etkili sendikalarda örgütlenememesi</a:t>
                      </a:r>
                      <a:endParaRPr lang="tr-TR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1.899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41%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extLst>
                  <a:ext uri="{0D108BD9-81ED-4DB2-BD59-A6C34878D82A}">
                    <a16:rowId xmlns:a16="http://schemas.microsoft.com/office/drawing/2014/main" val="2571403725"/>
                  </a:ext>
                </a:extLst>
              </a:tr>
              <a:tr h="346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kern="0" dirty="0">
                          <a:effectLst/>
                        </a:rPr>
                        <a:t>Diğer bir neden belirten sayısı*</a:t>
                      </a:r>
                      <a:endParaRPr lang="tr-TR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>
                          <a:effectLst/>
                        </a:rPr>
                        <a:t>66</a:t>
                      </a:r>
                      <a:endParaRPr lang="tr-TR" sz="20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1%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extLst>
                  <a:ext uri="{0D108BD9-81ED-4DB2-BD59-A6C34878D82A}">
                    <a16:rowId xmlns:a16="http://schemas.microsoft.com/office/drawing/2014/main" val="1181442308"/>
                  </a:ext>
                </a:extLst>
              </a:tr>
              <a:tr h="708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kern="0">
                          <a:effectLst/>
                        </a:rPr>
                        <a:t>Memurların Kayıp Yaşadığını İfade Eden Katılımcı Sayısı (Katılımcıların %98’idir.)</a:t>
                      </a:r>
                      <a:endParaRPr lang="tr-TR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>
                          <a:effectLst/>
                        </a:rPr>
                        <a:t>4.671</a:t>
                      </a:r>
                      <a:endParaRPr lang="tr-TR" sz="20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100%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extLst>
                  <a:ext uri="{0D108BD9-81ED-4DB2-BD59-A6C34878D82A}">
                    <a16:rowId xmlns:a16="http://schemas.microsoft.com/office/drawing/2014/main" val="1386074238"/>
                  </a:ext>
                </a:extLst>
              </a:tr>
              <a:tr h="346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kern="0" dirty="0">
                          <a:effectLst/>
                        </a:rPr>
                        <a:t>Toplam Katılımcı Sayısı</a:t>
                      </a:r>
                      <a:endParaRPr lang="tr-TR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4.778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tr-TR" sz="1800" b="1" kern="0" dirty="0">
                          <a:effectLst/>
                        </a:rPr>
                        <a:t> </a:t>
                      </a:r>
                      <a:endParaRPr lang="tr-TR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173" marR="42173" marT="0" marB="0" anchor="b"/>
                </a:tc>
                <a:extLst>
                  <a:ext uri="{0D108BD9-81ED-4DB2-BD59-A6C34878D82A}">
                    <a16:rowId xmlns:a16="http://schemas.microsoft.com/office/drawing/2014/main" val="4168287494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24AAAFA7-99AC-B9F2-E921-13DAB6DE1636}"/>
              </a:ext>
            </a:extLst>
          </p:cNvPr>
          <p:cNvSpPr txBox="1"/>
          <p:nvPr/>
        </p:nvSpPr>
        <p:spPr>
          <a:xfrm>
            <a:off x="838200" y="6302829"/>
            <a:ext cx="431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* Raporda ayrıntılı sunulmuştur.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0BF61AE2-C833-99D9-0934-C2996274E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799" y="6150429"/>
            <a:ext cx="740620" cy="62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665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512</Words>
  <Application>Microsoft Macintosh PowerPoint</Application>
  <PresentationFormat>Geniş ekran</PresentationFormat>
  <Paragraphs>136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KESK “2026-27 TİS Sürecinde Taleplerimiz Araştırması”</vt:lpstr>
      <vt:lpstr>KESK TİS ARAŞTIRMASININ KAPSAMI</vt:lpstr>
      <vt:lpstr>KESK TİS ARAŞTIRMASININ KATILIMCI PROFİLİ</vt:lpstr>
      <vt:lpstr>Kamu Emekçilerinin Kira Sorunu Var!</vt:lpstr>
      <vt:lpstr>TEK MAAŞLA GEÇİNENLERİN ORANI</vt:lpstr>
      <vt:lpstr>Kamu Emekçilerinin Kira Sorunu Var!</vt:lpstr>
      <vt:lpstr>METROPOLLERDE KİRA SORUNU BOYUTLARI!</vt:lpstr>
      <vt:lpstr>Sendika ve TİS Değerlendirmeleri</vt:lpstr>
      <vt:lpstr>Geride Bıraktığımız 7 Toplu Sözleşme Sürecinde Kamu Emekçilerinin  ve Emeklilerinin Kazançlı ÇIKMAMASININ Temel Nedeni Sizce Nedir? </vt:lpstr>
      <vt:lpstr>Katılımcıların 8.TİS Sürecine Dair Beklentileri</vt:lpstr>
      <vt:lpstr>Kamu Emekçilerinin En Temel Sorunları</vt:lpstr>
      <vt:lpstr>Kamu Emekçilerinin En Temel Sorunları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KESK “2026-27 TİS Sürecinde Taleplerimiz Araştırması”</dc:title>
  <dc:creator>sinanok0665@outlook.com</dc:creator>
  <cp:lastModifiedBy>Microsoft Office User</cp:lastModifiedBy>
  <cp:revision>2</cp:revision>
  <dcterms:created xsi:type="dcterms:W3CDTF">2025-08-06T13:13:29Z</dcterms:created>
  <dcterms:modified xsi:type="dcterms:W3CDTF">2025-08-11T10:27:04Z</dcterms:modified>
</cp:coreProperties>
</file>